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notesMasterIdLst>
    <p:notesMasterId r:id="rId12"/>
  </p:notesMasterIdLst>
  <p:sldIdLst>
    <p:sldId id="256" r:id="rId2"/>
    <p:sldId id="257" r:id="rId3"/>
    <p:sldId id="260" r:id="rId4"/>
    <p:sldId id="258" r:id="rId5"/>
    <p:sldId id="259" r:id="rId6"/>
    <p:sldId id="262" r:id="rId7"/>
    <p:sldId id="264" r:id="rId8"/>
    <p:sldId id="263" r:id="rId9"/>
    <p:sldId id="265" r:id="rId10"/>
    <p:sldId id="266" r:id="rId11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110" d="100"/>
          <a:sy n="110" d="100"/>
        </p:scale>
        <p:origin x="-648" y="-211"/>
      </p:cViewPr>
      <p:guideLst>
        <p:guide orient="horz" pos="1166"/>
        <p:guide pos="2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1FE013-3C53-4B8A-83A7-A9AD9FC1305D}" type="datetimeFigureOut">
              <a:rPr lang="fr-FR" smtClean="0"/>
              <a:t>25/02/2014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639251-A07C-41C9-A9E1-C78D7F4D490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78485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639251-A07C-41C9-A9E1-C78D7F4D4900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772122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639251-A07C-41C9-A9E1-C78D7F4D4900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78158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639251-A07C-41C9-A9E1-C78D7F4D4900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682294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639251-A07C-41C9-A9E1-C78D7F4D4900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921032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639251-A07C-41C9-A9E1-C78D7F4D4900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6349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639251-A07C-41C9-A9E1-C78D7F4D4900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6349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28700"/>
            <a:ext cx="7848600" cy="1445419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628900"/>
            <a:ext cx="6400800" cy="131445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432C8-69A7-458B-9684-2BFA64B31948}" type="datetime2">
              <a:rPr lang="en-US" smtClean="0"/>
              <a:t>Tuesday, February 25,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‹N°›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2548890"/>
            <a:ext cx="7848600" cy="1191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057FC-95B6-4D89-AFDA-ABA33EE921E5}" type="datetime2">
              <a:rPr lang="en-US" smtClean="0"/>
              <a:t>Tuesday, February 25,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4400550"/>
          </a:xfrm>
        </p:spPr>
        <p:txBody>
          <a:bodyPr vert="eaVert" anchor="b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4400550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549AC-EB31-477F-92A9-B1988E232878}" type="datetime2">
              <a:rPr lang="en-US" smtClean="0"/>
              <a:t>Tuesday, February 25,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6A3A3-94A6-4E5B-AF39-173ACA3E61CC}" type="datetime2">
              <a:rPr lang="en-US" smtClean="0"/>
              <a:t>Tuesday, February 25,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771651"/>
            <a:ext cx="7772400" cy="1650206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470149"/>
            <a:ext cx="7772400" cy="1125140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3D019-A32C-4EAD-B8E6-DBDA699692FD}" type="datetime2">
              <a:rPr lang="en-US" smtClean="0"/>
              <a:t>Tuesday, February 25,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‹N°›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3449574"/>
            <a:ext cx="7848600" cy="1191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55014"/>
            <a:ext cx="4038600" cy="35387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55014"/>
            <a:ext cx="4038600" cy="35387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BA98F-560C-4997-81C4-81D4D9187EAB}" type="datetime2">
              <a:rPr lang="en-US" smtClean="0"/>
              <a:t>Tuesday, February 25, 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57300"/>
            <a:ext cx="3931920" cy="47982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28800"/>
            <a:ext cx="3931920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257300"/>
            <a:ext cx="3931920" cy="47982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1828800"/>
            <a:ext cx="3931920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972B2-CA5C-437D-87D0-8081271A9E4B}" type="datetime2">
              <a:rPr lang="en-US" smtClean="0"/>
              <a:t>Tuesday, February 25, 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‹N°›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806462" y="3034268"/>
            <a:ext cx="353187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D4847-11EF-4466-A8AD-85CDB7B49118}" type="datetime2">
              <a:rPr lang="en-US" smtClean="0"/>
              <a:t>Tuesday, February 25, 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8457A-3AB9-4880-8A0C-9F8524491207}" type="datetime2">
              <a:rPr lang="en-US" smtClean="0"/>
              <a:t>Tuesday, February 25, 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060"/>
            <a:ext cx="2139696" cy="946404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594060"/>
            <a:ext cx="5715000" cy="418338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597915"/>
            <a:ext cx="2139696" cy="31827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976D3-5B7F-4300-ABED-C91F1B2AE209}" type="datetime2">
              <a:rPr lang="en-US" smtClean="0"/>
              <a:t>Tuesday, February 25, 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‹N°›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684114" y="2684956"/>
            <a:ext cx="418338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60"/>
            <a:ext cx="2142680" cy="94869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628651"/>
            <a:ext cx="5904390" cy="4125342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2139696" cy="31821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C1E59-17DD-41CE-97CA-624A472382D4}" type="datetime2">
              <a:rPr lang="en-US" smtClean="0"/>
              <a:t>Tuesday, February 25, 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165590"/>
            <a:ext cx="9144000" cy="17145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400050"/>
            <a:ext cx="8229600" cy="7429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0"/>
            <a:ext cx="8229600" cy="3657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2743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3716"/>
            <a:ext cx="2895600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A80CB818-7379-467D-8E76-EF9D9074A26C}" type="datetime2">
              <a:rPr lang="en-US" smtClean="0"/>
              <a:t>Tuesday, February 25, 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3716"/>
            <a:ext cx="4114800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3716"/>
            <a:ext cx="1066800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0CFEC368-1D7A-4F81-ABF6-AE0E36BAF64C}" type="slidenum">
              <a:rPr lang="en-US" smtClean="0"/>
              <a:pPr/>
              <a:t>‹N°›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fr-FR" dirty="0" smtClean="0">
                <a:solidFill>
                  <a:srgbClr val="C00000"/>
                </a:solidFill>
              </a:rPr>
              <a:t>Home I/O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Domotiser</a:t>
            </a:r>
            <a:r>
              <a:rPr lang="fr-FR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HOME I/O depuis </a:t>
            </a:r>
            <a:r>
              <a:rPr lang="fr-FR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LabView</a:t>
            </a:r>
            <a:endParaRPr lang="fr-FR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60" y="4207125"/>
            <a:ext cx="908214" cy="654651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288" y="4201512"/>
            <a:ext cx="1152128" cy="665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1957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95288" y="2141304"/>
            <a:ext cx="8229600" cy="43044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1900" dirty="0" smtClean="0">
                <a:solidFill>
                  <a:srgbClr val="C00000"/>
                </a:solidFill>
              </a:rPr>
              <a:t>Réalisation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60" y="4207125"/>
            <a:ext cx="908214" cy="654651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288" y="4201512"/>
            <a:ext cx="1152128" cy="665876"/>
          </a:xfrm>
          <a:prstGeom prst="rect">
            <a:avLst/>
          </a:prstGeom>
        </p:spPr>
      </p:pic>
      <p:grpSp>
        <p:nvGrpSpPr>
          <p:cNvPr id="11" name="Groupe 10"/>
          <p:cNvGrpSpPr/>
          <p:nvPr/>
        </p:nvGrpSpPr>
        <p:grpSpPr>
          <a:xfrm>
            <a:off x="2771800" y="2571750"/>
            <a:ext cx="3502882" cy="576064"/>
            <a:chOff x="2771800" y="2571750"/>
            <a:chExt cx="3502882" cy="576064"/>
          </a:xfrm>
        </p:grpSpPr>
        <p:sp>
          <p:nvSpPr>
            <p:cNvPr id="5" name="Rectangle 4"/>
            <p:cNvSpPr/>
            <p:nvPr/>
          </p:nvSpPr>
          <p:spPr>
            <a:xfrm>
              <a:off x="2771800" y="2571750"/>
              <a:ext cx="350288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fr-FR" sz="1400" dirty="0">
                  <a:solidFill>
                    <a:schemeClr val="accent1"/>
                  </a:solidFill>
                </a:rPr>
                <a:t>M. COLAS – maxime.colas@univ-reims.fr</a:t>
              </a:r>
            </a:p>
          </p:txBody>
        </p:sp>
        <p:sp>
          <p:nvSpPr>
            <p:cNvPr id="10" name="Rectangle 9"/>
            <p:cNvSpPr/>
            <p:nvPr/>
          </p:nvSpPr>
          <p:spPr>
            <a:xfrm>
              <a:off x="2876425" y="2840037"/>
              <a:ext cx="3332707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fr-FR" sz="1400" dirty="0">
                  <a:solidFill>
                    <a:schemeClr val="accent1"/>
                  </a:solidFill>
                </a:rPr>
                <a:t>B. RIERA – bernard.riera@univ-reims.fr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17185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solidFill>
                  <a:srgbClr val="C00000"/>
                </a:solidFill>
              </a:rPr>
              <a:t>Sommaire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95288" y="2141304"/>
            <a:ext cx="8229600" cy="432048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fr-FR" dirty="0" smtClean="0">
                <a:solidFill>
                  <a:schemeClr val="accent1"/>
                </a:solidFill>
              </a:rPr>
              <a:t>L’interfaçage </a:t>
            </a:r>
            <a:r>
              <a:rPr lang="fr-FR" dirty="0">
                <a:solidFill>
                  <a:schemeClr val="accent1"/>
                </a:solidFill>
              </a:rPr>
              <a:t>HOME</a:t>
            </a:r>
            <a:r>
              <a:rPr lang="fr-FR" dirty="0" smtClean="0">
                <a:solidFill>
                  <a:schemeClr val="accent1"/>
                </a:solidFill>
              </a:rPr>
              <a:t> I/O - </a:t>
            </a:r>
            <a:r>
              <a:rPr lang="fr-FR" dirty="0" err="1" smtClean="0">
                <a:solidFill>
                  <a:schemeClr val="accent1"/>
                </a:solidFill>
              </a:rPr>
              <a:t>LabView</a:t>
            </a:r>
            <a:endParaRPr lang="fr-FR" dirty="0" smtClean="0">
              <a:solidFill>
                <a:schemeClr val="accent1"/>
              </a:solidFill>
            </a:endParaRPr>
          </a:p>
        </p:txBody>
      </p:sp>
      <p:sp>
        <p:nvSpPr>
          <p:cNvPr id="6" name="Espace réservé du contenu 2"/>
          <p:cNvSpPr txBox="1">
            <a:spLocks/>
          </p:cNvSpPr>
          <p:nvPr/>
        </p:nvSpPr>
        <p:spPr>
          <a:xfrm>
            <a:off x="395288" y="2694596"/>
            <a:ext cx="8229600" cy="43204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+mj-lt"/>
              <a:buAutoNum type="arabicPeriod" startAt="2"/>
            </a:pPr>
            <a:r>
              <a:rPr lang="fr-FR" dirty="0" smtClean="0">
                <a:solidFill>
                  <a:schemeClr val="accent1"/>
                </a:solidFill>
              </a:rPr>
              <a:t>Lire les capteurs et piloter les actionneurs HOME I/O</a:t>
            </a:r>
          </a:p>
        </p:txBody>
      </p:sp>
      <p:sp>
        <p:nvSpPr>
          <p:cNvPr id="7" name="Espace réservé du contenu 2"/>
          <p:cNvSpPr txBox="1">
            <a:spLocks/>
          </p:cNvSpPr>
          <p:nvPr/>
        </p:nvSpPr>
        <p:spPr>
          <a:xfrm>
            <a:off x="395288" y="3221424"/>
            <a:ext cx="8353176" cy="4320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+mj-lt"/>
              <a:buAutoNum type="arabicPeriod" startAt="3"/>
            </a:pPr>
            <a:r>
              <a:rPr lang="fr-FR" dirty="0" smtClean="0">
                <a:solidFill>
                  <a:schemeClr val="accent1"/>
                </a:solidFill>
              </a:rPr>
              <a:t>Réaliser un asservissement de luminosité avec </a:t>
            </a:r>
            <a:r>
              <a:rPr lang="fr-FR" dirty="0" err="1" smtClean="0">
                <a:solidFill>
                  <a:schemeClr val="accent1"/>
                </a:solidFill>
              </a:rPr>
              <a:t>LabView</a:t>
            </a:r>
            <a:endParaRPr lang="fr-FR" dirty="0" smtClean="0">
              <a:solidFill>
                <a:schemeClr val="accent1"/>
              </a:solidFill>
            </a:endParaRP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60" y="4207125"/>
            <a:ext cx="908214" cy="654651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288" y="4201512"/>
            <a:ext cx="1152128" cy="665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894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solidFill>
                  <a:srgbClr val="C00000"/>
                </a:solidFill>
              </a:rPr>
              <a:t>Sommaire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95288" y="2141304"/>
            <a:ext cx="8229600" cy="432048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fr-FR" dirty="0" smtClean="0">
                <a:solidFill>
                  <a:schemeClr val="accent1"/>
                </a:solidFill>
              </a:rPr>
              <a:t>L’interfaçage </a:t>
            </a:r>
            <a:r>
              <a:rPr lang="fr-FR" dirty="0">
                <a:solidFill>
                  <a:schemeClr val="accent1"/>
                </a:solidFill>
              </a:rPr>
              <a:t>HOME</a:t>
            </a:r>
            <a:r>
              <a:rPr lang="fr-FR" dirty="0" smtClean="0">
                <a:solidFill>
                  <a:schemeClr val="accent1"/>
                </a:solidFill>
              </a:rPr>
              <a:t> I/O - </a:t>
            </a:r>
            <a:r>
              <a:rPr lang="fr-FR" dirty="0" err="1" smtClean="0">
                <a:solidFill>
                  <a:schemeClr val="accent1"/>
                </a:solidFill>
              </a:rPr>
              <a:t>LabView</a:t>
            </a:r>
            <a:endParaRPr lang="fr-FR" dirty="0" smtClean="0">
              <a:solidFill>
                <a:schemeClr val="accent1"/>
              </a:solidFill>
            </a:endParaRPr>
          </a:p>
        </p:txBody>
      </p:sp>
      <p:sp>
        <p:nvSpPr>
          <p:cNvPr id="8" name="Espace réservé du contenu 2"/>
          <p:cNvSpPr txBox="1">
            <a:spLocks/>
          </p:cNvSpPr>
          <p:nvPr/>
        </p:nvSpPr>
        <p:spPr>
          <a:xfrm>
            <a:off x="395288" y="2694596"/>
            <a:ext cx="8229600" cy="43204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+mj-lt"/>
              <a:buAutoNum type="arabicPeriod" startAt="2"/>
            </a:pPr>
            <a:r>
              <a:rPr lang="fr-FR" dirty="0" smtClean="0">
                <a:solidFill>
                  <a:schemeClr val="accent1"/>
                </a:solidFill>
              </a:rPr>
              <a:t>Lire les capteurs et piloter les actionneurs HOME I/O</a:t>
            </a:r>
          </a:p>
        </p:txBody>
      </p:sp>
      <p:sp>
        <p:nvSpPr>
          <p:cNvPr id="9" name="Espace réservé du contenu 2"/>
          <p:cNvSpPr txBox="1">
            <a:spLocks/>
          </p:cNvSpPr>
          <p:nvPr/>
        </p:nvSpPr>
        <p:spPr>
          <a:xfrm>
            <a:off x="395288" y="3221424"/>
            <a:ext cx="8353176" cy="4320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+mj-lt"/>
              <a:buAutoNum type="arabicPeriod" startAt="3"/>
            </a:pPr>
            <a:r>
              <a:rPr lang="fr-FR" dirty="0" smtClean="0">
                <a:solidFill>
                  <a:schemeClr val="accent1"/>
                </a:solidFill>
              </a:rPr>
              <a:t>Réaliser un asservissement de luminosité avec </a:t>
            </a:r>
            <a:r>
              <a:rPr lang="fr-FR" dirty="0" err="1" smtClean="0">
                <a:solidFill>
                  <a:schemeClr val="accent1"/>
                </a:solidFill>
              </a:rPr>
              <a:t>LabView</a:t>
            </a:r>
            <a:endParaRPr lang="fr-FR" dirty="0" smtClean="0">
              <a:solidFill>
                <a:schemeClr val="accent1"/>
              </a:solidFill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60" y="4207125"/>
            <a:ext cx="908214" cy="654651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288" y="4201512"/>
            <a:ext cx="1152128" cy="665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9614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2.71605E-6 L 0.08646 0.07747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23" y="38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>
                <a:solidFill>
                  <a:srgbClr val="C00000"/>
                </a:solidFill>
              </a:rPr>
              <a:t>L’interfaçage entre HOME I/O et </a:t>
            </a:r>
            <a:r>
              <a:rPr lang="fr-FR" dirty="0" err="1" smtClean="0">
                <a:solidFill>
                  <a:srgbClr val="C00000"/>
                </a:solidFill>
              </a:rPr>
              <a:t>LabView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3419873" y="1707654"/>
            <a:ext cx="1755917" cy="923330"/>
          </a:xfrm>
          <a:prstGeom prst="rect">
            <a:avLst/>
          </a:prstGeom>
          <a:solidFill>
            <a:schemeClr val="accent1"/>
          </a:solidFill>
          <a:ln w="15875"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solidFill>
                  <a:schemeClr val="bg1"/>
                </a:solidFill>
              </a:rPr>
              <a:t>Dot NET </a:t>
            </a:r>
            <a:r>
              <a:rPr lang="fr-FR" dirty="0" err="1" smtClean="0">
                <a:solidFill>
                  <a:schemeClr val="bg1"/>
                </a:solidFill>
              </a:rPr>
              <a:t>Assembly</a:t>
            </a:r>
            <a:endParaRPr lang="fr-FR" dirty="0" smtClean="0">
              <a:solidFill>
                <a:schemeClr val="bg1"/>
              </a:solidFill>
            </a:endParaRPr>
          </a:p>
          <a:p>
            <a:pPr algn="ctr"/>
            <a:r>
              <a:rPr lang="fr-FR" dirty="0" smtClean="0">
                <a:solidFill>
                  <a:schemeClr val="bg1"/>
                </a:solidFill>
              </a:rPr>
              <a:t>EngineIO.dll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6300193" y="1915403"/>
            <a:ext cx="1755917" cy="369332"/>
          </a:xfrm>
          <a:prstGeom prst="rect">
            <a:avLst/>
          </a:prstGeom>
          <a:solidFill>
            <a:schemeClr val="accent1"/>
          </a:solidFill>
          <a:ln w="15875"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dirty="0" err="1" smtClean="0">
                <a:solidFill>
                  <a:schemeClr val="bg1"/>
                </a:solidFill>
              </a:rPr>
              <a:t>LabView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683569" y="1917456"/>
            <a:ext cx="1755917" cy="369332"/>
          </a:xfrm>
          <a:prstGeom prst="rect">
            <a:avLst/>
          </a:prstGeom>
          <a:solidFill>
            <a:schemeClr val="accent1"/>
          </a:solidFill>
          <a:ln w="15875"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solidFill>
                  <a:schemeClr val="bg1"/>
                </a:solidFill>
              </a:rPr>
              <a:t>Home I/O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41447" y="2930442"/>
            <a:ext cx="720080" cy="342038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dirty="0" smtClean="0"/>
              <a:t>Type</a:t>
            </a:r>
            <a:endParaRPr lang="fr-FR" sz="1600" dirty="0"/>
          </a:p>
        </p:txBody>
      </p:sp>
      <p:sp>
        <p:nvSpPr>
          <p:cNvPr id="9" name="Rectangle 8"/>
          <p:cNvSpPr/>
          <p:nvPr/>
        </p:nvSpPr>
        <p:spPr>
          <a:xfrm>
            <a:off x="1546044" y="2926875"/>
            <a:ext cx="963830" cy="342038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dirty="0" smtClean="0"/>
              <a:t>Adresse</a:t>
            </a:r>
            <a:endParaRPr lang="fr-FR" sz="1600" dirty="0"/>
          </a:p>
        </p:txBody>
      </p:sp>
      <p:sp>
        <p:nvSpPr>
          <p:cNvPr id="10" name="Rectangle 9"/>
          <p:cNvSpPr/>
          <p:nvPr/>
        </p:nvSpPr>
        <p:spPr>
          <a:xfrm>
            <a:off x="2195736" y="2925440"/>
            <a:ext cx="1296144" cy="340690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dirty="0" smtClean="0"/>
              <a:t>Localisation</a:t>
            </a:r>
            <a:endParaRPr lang="fr-FR" sz="1600" dirty="0"/>
          </a:p>
        </p:txBody>
      </p:sp>
      <p:sp>
        <p:nvSpPr>
          <p:cNvPr id="11" name="Rectangle 10"/>
          <p:cNvSpPr/>
          <p:nvPr/>
        </p:nvSpPr>
        <p:spPr>
          <a:xfrm>
            <a:off x="3347864" y="2925440"/>
            <a:ext cx="1296144" cy="342038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dirty="0" smtClean="0"/>
              <a:t>Description</a:t>
            </a:r>
            <a:endParaRPr lang="fr-FR" sz="1600" dirty="0"/>
          </a:p>
        </p:txBody>
      </p:sp>
      <p:grpSp>
        <p:nvGrpSpPr>
          <p:cNvPr id="13" name="Groupe 12"/>
          <p:cNvGrpSpPr/>
          <p:nvPr/>
        </p:nvGrpSpPr>
        <p:grpSpPr>
          <a:xfrm>
            <a:off x="435993" y="3381840"/>
            <a:ext cx="4640063" cy="890422"/>
            <a:chOff x="435993" y="3381840"/>
            <a:chExt cx="4640063" cy="890422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5993" y="3381840"/>
              <a:ext cx="4640063" cy="5940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ZoneTexte 7"/>
            <p:cNvSpPr txBox="1"/>
            <p:nvPr/>
          </p:nvSpPr>
          <p:spPr>
            <a:xfrm>
              <a:off x="573916" y="3964485"/>
              <a:ext cx="197522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memoryAddresses.pdf</a:t>
              </a:r>
              <a:endParaRPr lang="fr-FR" sz="14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sp>
        <p:nvSpPr>
          <p:cNvPr id="12" name="Double flèche horizontale 11"/>
          <p:cNvSpPr/>
          <p:nvPr/>
        </p:nvSpPr>
        <p:spPr>
          <a:xfrm>
            <a:off x="2605650" y="1989464"/>
            <a:ext cx="610368" cy="222246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Double flèche horizontale 13"/>
          <p:cNvSpPr/>
          <p:nvPr/>
        </p:nvSpPr>
        <p:spPr>
          <a:xfrm>
            <a:off x="5436096" y="1989464"/>
            <a:ext cx="610368" cy="222246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9381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9" grpId="0" animBg="1"/>
      <p:bldP spid="9" grpId="1" animBg="1"/>
      <p:bldP spid="10" grpId="0" animBg="1"/>
      <p:bldP spid="10" grpId="1" animBg="1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e 24"/>
          <p:cNvGrpSpPr/>
          <p:nvPr/>
        </p:nvGrpSpPr>
        <p:grpSpPr>
          <a:xfrm>
            <a:off x="3131840" y="2931790"/>
            <a:ext cx="5328592" cy="2016224"/>
            <a:chOff x="3131840" y="2931790"/>
            <a:chExt cx="5328592" cy="2016224"/>
          </a:xfrm>
        </p:grpSpPr>
        <p:sp>
          <p:nvSpPr>
            <p:cNvPr id="16" name="Rectangle à coins arrondis 15"/>
            <p:cNvSpPr/>
            <p:nvPr/>
          </p:nvSpPr>
          <p:spPr>
            <a:xfrm>
              <a:off x="3131840" y="2931790"/>
              <a:ext cx="5328592" cy="2016224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0" name="Forme libre 19"/>
            <p:cNvSpPr/>
            <p:nvPr/>
          </p:nvSpPr>
          <p:spPr>
            <a:xfrm>
              <a:off x="3143250" y="2981326"/>
              <a:ext cx="142875" cy="140494"/>
            </a:xfrm>
            <a:custGeom>
              <a:avLst/>
              <a:gdLst>
                <a:gd name="connsiteX0" fmla="*/ 142875 w 142875"/>
                <a:gd name="connsiteY0" fmla="*/ 0 h 119063"/>
                <a:gd name="connsiteX1" fmla="*/ 0 w 142875"/>
                <a:gd name="connsiteY1" fmla="*/ 28575 h 119063"/>
                <a:gd name="connsiteX2" fmla="*/ 109538 w 142875"/>
                <a:gd name="connsiteY2" fmla="*/ 119063 h 119063"/>
                <a:gd name="connsiteX3" fmla="*/ 142875 w 142875"/>
                <a:gd name="connsiteY3" fmla="*/ 0 h 119063"/>
                <a:gd name="connsiteX0" fmla="*/ 142875 w 142875"/>
                <a:gd name="connsiteY0" fmla="*/ 0 h 147638"/>
                <a:gd name="connsiteX1" fmla="*/ 0 w 142875"/>
                <a:gd name="connsiteY1" fmla="*/ 28575 h 147638"/>
                <a:gd name="connsiteX2" fmla="*/ 107157 w 142875"/>
                <a:gd name="connsiteY2" fmla="*/ 147638 h 147638"/>
                <a:gd name="connsiteX3" fmla="*/ 142875 w 142875"/>
                <a:gd name="connsiteY3" fmla="*/ 0 h 147638"/>
                <a:gd name="connsiteX0" fmla="*/ 142875 w 142875"/>
                <a:gd name="connsiteY0" fmla="*/ 0 h 140494"/>
                <a:gd name="connsiteX1" fmla="*/ 0 w 142875"/>
                <a:gd name="connsiteY1" fmla="*/ 28575 h 140494"/>
                <a:gd name="connsiteX2" fmla="*/ 104776 w 142875"/>
                <a:gd name="connsiteY2" fmla="*/ 140494 h 140494"/>
                <a:gd name="connsiteX3" fmla="*/ 142875 w 142875"/>
                <a:gd name="connsiteY3" fmla="*/ 0 h 140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5" h="140494">
                  <a:moveTo>
                    <a:pt x="142875" y="0"/>
                  </a:moveTo>
                  <a:lnTo>
                    <a:pt x="0" y="28575"/>
                  </a:lnTo>
                  <a:lnTo>
                    <a:pt x="104776" y="140494"/>
                  </a:lnTo>
                  <a:lnTo>
                    <a:pt x="142875" y="0"/>
                  </a:lnTo>
                  <a:close/>
                </a:path>
              </a:pathLst>
            </a:cu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>
                <a:solidFill>
                  <a:srgbClr val="C00000"/>
                </a:solidFill>
              </a:rPr>
              <a:t>L’interfaçage entre HOME I/O et </a:t>
            </a:r>
            <a:r>
              <a:rPr lang="fr-FR" dirty="0" err="1" smtClean="0">
                <a:solidFill>
                  <a:srgbClr val="C00000"/>
                </a:solidFill>
              </a:rPr>
              <a:t>LabView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683569" y="1917456"/>
            <a:ext cx="1755917" cy="369332"/>
          </a:xfrm>
          <a:prstGeom prst="rect">
            <a:avLst/>
          </a:prstGeom>
          <a:solidFill>
            <a:schemeClr val="accent1"/>
          </a:solidFill>
          <a:ln w="15875"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solidFill>
                  <a:schemeClr val="bg1"/>
                </a:solidFill>
              </a:rPr>
              <a:t>Home I/O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2" name="Double flèche horizontale 11"/>
          <p:cNvSpPr/>
          <p:nvPr/>
        </p:nvSpPr>
        <p:spPr>
          <a:xfrm>
            <a:off x="2605650" y="1989464"/>
            <a:ext cx="610368" cy="222246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13" name="Groupe 12"/>
          <p:cNvGrpSpPr/>
          <p:nvPr/>
        </p:nvGrpSpPr>
        <p:grpSpPr>
          <a:xfrm>
            <a:off x="3419873" y="1707654"/>
            <a:ext cx="4636237" cy="923330"/>
            <a:chOff x="3419873" y="1707654"/>
            <a:chExt cx="4636237" cy="923330"/>
          </a:xfrm>
          <a:solidFill>
            <a:schemeClr val="accent1"/>
          </a:solidFill>
        </p:grpSpPr>
        <p:sp>
          <p:nvSpPr>
            <p:cNvPr id="4" name="ZoneTexte 3"/>
            <p:cNvSpPr txBox="1"/>
            <p:nvPr/>
          </p:nvSpPr>
          <p:spPr>
            <a:xfrm>
              <a:off x="3419873" y="1707654"/>
              <a:ext cx="1755917" cy="923330"/>
            </a:xfrm>
            <a:prstGeom prst="rect">
              <a:avLst/>
            </a:prstGeom>
            <a:grpFill/>
            <a:ln w="15875">
              <a:solidFill>
                <a:schemeClr val="tx1">
                  <a:lumMod val="50000"/>
                  <a:lumOff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FR" dirty="0" smtClean="0">
                  <a:solidFill>
                    <a:schemeClr val="bg1"/>
                  </a:solidFill>
                </a:rPr>
                <a:t>Dot NET </a:t>
              </a:r>
              <a:r>
                <a:rPr lang="fr-FR" dirty="0" err="1" smtClean="0">
                  <a:solidFill>
                    <a:schemeClr val="bg1"/>
                  </a:solidFill>
                </a:rPr>
                <a:t>Assembly</a:t>
              </a:r>
              <a:endParaRPr lang="fr-FR" dirty="0" smtClean="0">
                <a:solidFill>
                  <a:schemeClr val="bg1"/>
                </a:solidFill>
              </a:endParaRPr>
            </a:p>
            <a:p>
              <a:pPr algn="ctr"/>
              <a:r>
                <a:rPr lang="fr-FR" dirty="0" smtClean="0">
                  <a:solidFill>
                    <a:schemeClr val="bg1"/>
                  </a:solidFill>
                </a:rPr>
                <a:t>EngineIO.dll</a:t>
              </a:r>
              <a:endParaRPr lang="fr-FR" dirty="0">
                <a:solidFill>
                  <a:schemeClr val="bg1"/>
                </a:solidFill>
              </a:endParaRPr>
            </a:p>
          </p:txBody>
        </p:sp>
        <p:sp>
          <p:nvSpPr>
            <p:cNvPr id="5" name="ZoneTexte 4"/>
            <p:cNvSpPr txBox="1"/>
            <p:nvPr/>
          </p:nvSpPr>
          <p:spPr>
            <a:xfrm>
              <a:off x="6300193" y="1915403"/>
              <a:ext cx="1755917" cy="369332"/>
            </a:xfrm>
            <a:prstGeom prst="rect">
              <a:avLst/>
            </a:prstGeom>
            <a:grpFill/>
            <a:ln w="15875">
              <a:solidFill>
                <a:schemeClr val="tx1">
                  <a:lumMod val="50000"/>
                  <a:lumOff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FR" dirty="0" err="1" smtClean="0">
                  <a:solidFill>
                    <a:schemeClr val="bg1"/>
                  </a:solidFill>
                </a:rPr>
                <a:t>LabView</a:t>
              </a:r>
              <a:endParaRPr lang="fr-FR" dirty="0">
                <a:solidFill>
                  <a:schemeClr val="bg1"/>
                </a:solidFill>
              </a:endParaRPr>
            </a:p>
          </p:txBody>
        </p:sp>
        <p:sp>
          <p:nvSpPr>
            <p:cNvPr id="14" name="Double flèche horizontale 13"/>
            <p:cNvSpPr/>
            <p:nvPr/>
          </p:nvSpPr>
          <p:spPr>
            <a:xfrm>
              <a:off x="5436096" y="1989464"/>
              <a:ext cx="610368" cy="222246"/>
            </a:xfrm>
            <a:prstGeom prst="leftRightArrow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5" name="ZoneTexte 14"/>
          <p:cNvSpPr txBox="1"/>
          <p:nvPr/>
        </p:nvSpPr>
        <p:spPr>
          <a:xfrm>
            <a:off x="756563" y="3723878"/>
            <a:ext cx="1773242" cy="492443"/>
          </a:xfrm>
          <a:prstGeom prst="rect">
            <a:avLst/>
          </a:prstGeom>
          <a:solidFill>
            <a:schemeClr val="accent1"/>
          </a:solidFill>
          <a:ln w="19050"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1400" dirty="0" smtClean="0">
                <a:solidFill>
                  <a:srgbClr val="C00000"/>
                </a:solidFill>
              </a:rPr>
              <a:t>Choix des I/O</a:t>
            </a:r>
          </a:p>
          <a:p>
            <a:r>
              <a:rPr lang="fr-FR" sz="1200" dirty="0" err="1" smtClean="0">
                <a:solidFill>
                  <a:schemeClr val="bg1"/>
                </a:solidFill>
              </a:rPr>
              <a:t>MemoryMap.GetFloat</a:t>
            </a:r>
            <a:r>
              <a:rPr lang="fr-FR" sz="1200" dirty="0" smtClean="0">
                <a:solidFill>
                  <a:schemeClr val="bg1"/>
                </a:solidFill>
              </a:rPr>
              <a:t>()</a:t>
            </a:r>
            <a:endParaRPr lang="fr-FR" sz="1200" dirty="0">
              <a:solidFill>
                <a:schemeClr val="bg1"/>
              </a:solidFill>
            </a:endParaRPr>
          </a:p>
        </p:txBody>
      </p:sp>
      <p:grpSp>
        <p:nvGrpSpPr>
          <p:cNvPr id="26" name="Groupe 25"/>
          <p:cNvGrpSpPr/>
          <p:nvPr/>
        </p:nvGrpSpPr>
        <p:grpSpPr>
          <a:xfrm>
            <a:off x="3347864" y="3355144"/>
            <a:ext cx="1782607" cy="932604"/>
            <a:chOff x="3347864" y="3355144"/>
            <a:chExt cx="1782607" cy="932604"/>
          </a:xfrm>
        </p:grpSpPr>
        <p:sp>
          <p:nvSpPr>
            <p:cNvPr id="17" name="ZoneTexte 16"/>
            <p:cNvSpPr txBox="1"/>
            <p:nvPr/>
          </p:nvSpPr>
          <p:spPr>
            <a:xfrm>
              <a:off x="3453409" y="3579862"/>
              <a:ext cx="1677062" cy="707886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400" dirty="0">
                  <a:solidFill>
                    <a:srgbClr val="C00000"/>
                  </a:solidFill>
                </a:rPr>
                <a:t>Rafraichissement </a:t>
              </a:r>
            </a:p>
            <a:p>
              <a:pPr algn="ctr"/>
              <a:r>
                <a:rPr lang="fr-FR" sz="1400" dirty="0">
                  <a:solidFill>
                    <a:srgbClr val="C00000"/>
                  </a:solidFill>
                </a:rPr>
                <a:t>zone d’échanges</a:t>
              </a:r>
            </a:p>
            <a:p>
              <a:pPr algn="ctr"/>
              <a:r>
                <a:rPr lang="fr-FR" sz="1200" dirty="0" err="1" smtClean="0">
                  <a:solidFill>
                    <a:schemeClr val="bg1"/>
                  </a:solidFill>
                </a:rPr>
                <a:t>MemoryMap.Update</a:t>
              </a:r>
              <a:r>
                <a:rPr lang="fr-FR" sz="1200" dirty="0" smtClean="0">
                  <a:solidFill>
                    <a:schemeClr val="bg1"/>
                  </a:solidFill>
                </a:rPr>
                <a:t>()</a:t>
              </a:r>
              <a:endParaRPr lang="fr-FR" sz="1200" dirty="0">
                <a:solidFill>
                  <a:schemeClr val="bg1"/>
                </a:solidFill>
              </a:endParaRPr>
            </a:p>
          </p:txBody>
        </p:sp>
        <p:sp>
          <p:nvSpPr>
            <p:cNvPr id="21" name="ZoneTexte 20"/>
            <p:cNvSpPr txBox="1"/>
            <p:nvPr/>
          </p:nvSpPr>
          <p:spPr>
            <a:xfrm>
              <a:off x="3347864" y="3355144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1</a:t>
              </a:r>
              <a:endParaRPr lang="fr-FR" sz="1200" dirty="0"/>
            </a:p>
          </p:txBody>
        </p:sp>
      </p:grpSp>
      <p:grpSp>
        <p:nvGrpSpPr>
          <p:cNvPr id="27" name="Groupe 26"/>
          <p:cNvGrpSpPr/>
          <p:nvPr/>
        </p:nvGrpSpPr>
        <p:grpSpPr>
          <a:xfrm>
            <a:off x="6200626" y="3070623"/>
            <a:ext cx="1596195" cy="1432926"/>
            <a:chOff x="6200626" y="3070623"/>
            <a:chExt cx="1596195" cy="1432926"/>
          </a:xfrm>
        </p:grpSpPr>
        <p:sp>
          <p:nvSpPr>
            <p:cNvPr id="18" name="ZoneTexte 17"/>
            <p:cNvSpPr txBox="1"/>
            <p:nvPr/>
          </p:nvSpPr>
          <p:spPr>
            <a:xfrm>
              <a:off x="6293076" y="3279947"/>
              <a:ext cx="1503745" cy="492443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400" dirty="0" smtClean="0">
                  <a:solidFill>
                    <a:srgbClr val="C00000"/>
                  </a:solidFill>
                </a:rPr>
                <a:t>Lecture entrées</a:t>
              </a:r>
            </a:p>
            <a:p>
              <a:pPr algn="ctr"/>
              <a:r>
                <a:rPr lang="fr-FR" sz="1200" dirty="0" err="1" smtClean="0">
                  <a:solidFill>
                    <a:schemeClr val="bg1"/>
                  </a:solidFill>
                </a:rPr>
                <a:t>MemoryFloat.Value</a:t>
              </a:r>
              <a:endParaRPr lang="fr-FR" sz="1200" dirty="0">
                <a:solidFill>
                  <a:schemeClr val="bg1"/>
                </a:solidFill>
              </a:endParaRPr>
            </a:p>
          </p:txBody>
        </p:sp>
        <p:sp>
          <p:nvSpPr>
            <p:cNvPr id="19" name="ZoneTexte 18"/>
            <p:cNvSpPr txBox="1"/>
            <p:nvPr/>
          </p:nvSpPr>
          <p:spPr>
            <a:xfrm>
              <a:off x="6291859" y="4011106"/>
              <a:ext cx="1503746" cy="492443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400" dirty="0" smtClean="0">
                  <a:solidFill>
                    <a:srgbClr val="C00000"/>
                  </a:solidFill>
                </a:rPr>
                <a:t>Ecriture sorties</a:t>
              </a:r>
            </a:p>
            <a:p>
              <a:pPr algn="ctr"/>
              <a:r>
                <a:rPr lang="fr-FR" sz="1200" dirty="0" err="1" smtClean="0">
                  <a:solidFill>
                    <a:schemeClr val="bg1"/>
                  </a:solidFill>
                </a:rPr>
                <a:t>MemoryFloat.Value</a:t>
              </a:r>
              <a:endParaRPr lang="fr-FR" sz="1200" dirty="0">
                <a:solidFill>
                  <a:schemeClr val="bg1"/>
                </a:solidFill>
              </a:endParaRPr>
            </a:p>
          </p:txBody>
        </p:sp>
        <p:sp>
          <p:nvSpPr>
            <p:cNvPr id="23" name="ZoneTexte 22"/>
            <p:cNvSpPr txBox="1"/>
            <p:nvPr/>
          </p:nvSpPr>
          <p:spPr>
            <a:xfrm>
              <a:off x="6200626" y="3070623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2</a:t>
              </a:r>
              <a:endParaRPr lang="fr-FR" sz="1200" dirty="0"/>
            </a:p>
          </p:txBody>
        </p:sp>
        <p:sp>
          <p:nvSpPr>
            <p:cNvPr id="24" name="ZoneTexte 23"/>
            <p:cNvSpPr txBox="1"/>
            <p:nvPr/>
          </p:nvSpPr>
          <p:spPr>
            <a:xfrm>
              <a:off x="6207820" y="3797790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2</a:t>
              </a:r>
              <a:endParaRPr lang="fr-FR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2282225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4.89657E-6 L -0.12969 -0.00062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93" y="-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2" grpId="0" animBg="1"/>
      <p:bldP spid="1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solidFill>
                  <a:srgbClr val="C00000"/>
                </a:solidFill>
              </a:rPr>
              <a:t>Sommaire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95288" y="2141304"/>
            <a:ext cx="8229600" cy="432048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fr-FR" dirty="0" smtClean="0">
                <a:solidFill>
                  <a:schemeClr val="accent1"/>
                </a:solidFill>
              </a:rPr>
              <a:t>L’interfaçage </a:t>
            </a:r>
            <a:r>
              <a:rPr lang="fr-FR" dirty="0">
                <a:solidFill>
                  <a:schemeClr val="accent1"/>
                </a:solidFill>
              </a:rPr>
              <a:t>HOME</a:t>
            </a:r>
            <a:r>
              <a:rPr lang="fr-FR" dirty="0" smtClean="0">
                <a:solidFill>
                  <a:schemeClr val="accent1"/>
                </a:solidFill>
              </a:rPr>
              <a:t> I/O - </a:t>
            </a:r>
            <a:r>
              <a:rPr lang="fr-FR" dirty="0" err="1" smtClean="0">
                <a:solidFill>
                  <a:schemeClr val="accent1"/>
                </a:solidFill>
              </a:rPr>
              <a:t>LabView</a:t>
            </a:r>
            <a:endParaRPr lang="fr-FR" dirty="0" smtClean="0">
              <a:solidFill>
                <a:schemeClr val="accent1"/>
              </a:solidFill>
            </a:endParaRPr>
          </a:p>
        </p:txBody>
      </p:sp>
      <p:sp>
        <p:nvSpPr>
          <p:cNvPr id="8" name="Espace réservé du contenu 2"/>
          <p:cNvSpPr txBox="1">
            <a:spLocks/>
          </p:cNvSpPr>
          <p:nvPr/>
        </p:nvSpPr>
        <p:spPr>
          <a:xfrm>
            <a:off x="395288" y="2694596"/>
            <a:ext cx="8229600" cy="43204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+mj-lt"/>
              <a:buAutoNum type="arabicPeriod" startAt="2"/>
            </a:pPr>
            <a:r>
              <a:rPr lang="fr-FR" dirty="0" smtClean="0">
                <a:solidFill>
                  <a:schemeClr val="accent1"/>
                </a:solidFill>
              </a:rPr>
              <a:t>Lire les capteurs et piloter les actionneurs HOME I/O</a:t>
            </a:r>
          </a:p>
        </p:txBody>
      </p:sp>
      <p:sp>
        <p:nvSpPr>
          <p:cNvPr id="9" name="Espace réservé du contenu 2"/>
          <p:cNvSpPr txBox="1">
            <a:spLocks/>
          </p:cNvSpPr>
          <p:nvPr/>
        </p:nvSpPr>
        <p:spPr>
          <a:xfrm>
            <a:off x="395288" y="3221424"/>
            <a:ext cx="8425184" cy="4320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+mj-lt"/>
              <a:buAutoNum type="arabicPeriod" startAt="3"/>
            </a:pPr>
            <a:r>
              <a:rPr lang="fr-FR" dirty="0" smtClean="0">
                <a:solidFill>
                  <a:schemeClr val="accent1"/>
                </a:solidFill>
              </a:rPr>
              <a:t>Réaliser un asservissement de luminosité avec </a:t>
            </a:r>
            <a:r>
              <a:rPr lang="fr-FR" dirty="0" err="1" smtClean="0">
                <a:solidFill>
                  <a:schemeClr val="accent1"/>
                </a:solidFill>
              </a:rPr>
              <a:t>LabView</a:t>
            </a:r>
            <a:endParaRPr lang="fr-FR" dirty="0" smtClean="0">
              <a:solidFill>
                <a:schemeClr val="accent1"/>
              </a:solidFill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60" y="4207125"/>
            <a:ext cx="908214" cy="654651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288" y="4201512"/>
            <a:ext cx="1152128" cy="665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7251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solidFill>
                  <a:srgbClr val="C00000"/>
                </a:solidFill>
              </a:rPr>
              <a:t>Sommaire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95288" y="2141304"/>
            <a:ext cx="8229600" cy="432048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fr-FR" dirty="0" smtClean="0">
                <a:solidFill>
                  <a:schemeClr val="accent1"/>
                </a:solidFill>
              </a:rPr>
              <a:t>L’interfaçage </a:t>
            </a:r>
            <a:r>
              <a:rPr lang="fr-FR" dirty="0">
                <a:solidFill>
                  <a:schemeClr val="accent1"/>
                </a:solidFill>
              </a:rPr>
              <a:t>HOME</a:t>
            </a:r>
            <a:r>
              <a:rPr lang="fr-FR" dirty="0" smtClean="0">
                <a:solidFill>
                  <a:schemeClr val="accent1"/>
                </a:solidFill>
              </a:rPr>
              <a:t> I/O - </a:t>
            </a:r>
            <a:r>
              <a:rPr lang="fr-FR" dirty="0" err="1" smtClean="0">
                <a:solidFill>
                  <a:schemeClr val="accent1"/>
                </a:solidFill>
              </a:rPr>
              <a:t>LabView</a:t>
            </a:r>
            <a:endParaRPr lang="fr-FR" dirty="0" smtClean="0">
              <a:solidFill>
                <a:schemeClr val="accent1"/>
              </a:solidFill>
            </a:endParaRPr>
          </a:p>
        </p:txBody>
      </p:sp>
      <p:sp>
        <p:nvSpPr>
          <p:cNvPr id="8" name="Espace réservé du contenu 2"/>
          <p:cNvSpPr txBox="1">
            <a:spLocks/>
          </p:cNvSpPr>
          <p:nvPr/>
        </p:nvSpPr>
        <p:spPr>
          <a:xfrm>
            <a:off x="395288" y="2694596"/>
            <a:ext cx="8229600" cy="43204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+mj-lt"/>
              <a:buAutoNum type="arabicPeriod" startAt="2"/>
            </a:pPr>
            <a:r>
              <a:rPr lang="fr-FR" dirty="0" smtClean="0">
                <a:solidFill>
                  <a:schemeClr val="accent1"/>
                </a:solidFill>
              </a:rPr>
              <a:t>Lire les capteurs et piloter les actionneurs HOME I/O</a:t>
            </a:r>
          </a:p>
        </p:txBody>
      </p:sp>
      <p:sp>
        <p:nvSpPr>
          <p:cNvPr id="9" name="Espace réservé du contenu 2"/>
          <p:cNvSpPr txBox="1">
            <a:spLocks/>
          </p:cNvSpPr>
          <p:nvPr/>
        </p:nvSpPr>
        <p:spPr>
          <a:xfrm>
            <a:off x="395288" y="3221424"/>
            <a:ext cx="8425184" cy="4320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+mj-lt"/>
              <a:buAutoNum type="arabicPeriod" startAt="3"/>
            </a:pPr>
            <a:r>
              <a:rPr lang="fr-FR" dirty="0" smtClean="0">
                <a:solidFill>
                  <a:schemeClr val="accent1"/>
                </a:solidFill>
              </a:rPr>
              <a:t>Réaliser un asservissement de luminosité avec </a:t>
            </a:r>
            <a:r>
              <a:rPr lang="fr-FR" dirty="0" err="1" smtClean="0">
                <a:solidFill>
                  <a:schemeClr val="accent1"/>
                </a:solidFill>
              </a:rPr>
              <a:t>LabView</a:t>
            </a:r>
            <a:endParaRPr lang="fr-FR" dirty="0" smtClean="0">
              <a:solidFill>
                <a:schemeClr val="accent1"/>
              </a:solidFill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60" y="4207125"/>
            <a:ext cx="908214" cy="654651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288" y="4201512"/>
            <a:ext cx="1152128" cy="665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493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solidFill>
                  <a:srgbClr val="C00000"/>
                </a:solidFill>
              </a:rPr>
              <a:t>Sommaire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95288" y="2141304"/>
            <a:ext cx="8229600" cy="432048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fr-FR" dirty="0" smtClean="0">
                <a:solidFill>
                  <a:schemeClr val="accent1"/>
                </a:solidFill>
              </a:rPr>
              <a:t>L’interfaçage </a:t>
            </a:r>
            <a:r>
              <a:rPr lang="fr-FR" dirty="0">
                <a:solidFill>
                  <a:schemeClr val="accent1"/>
                </a:solidFill>
              </a:rPr>
              <a:t>HOME</a:t>
            </a:r>
            <a:r>
              <a:rPr lang="fr-FR" dirty="0" smtClean="0">
                <a:solidFill>
                  <a:schemeClr val="accent1"/>
                </a:solidFill>
              </a:rPr>
              <a:t> I/O - </a:t>
            </a:r>
            <a:r>
              <a:rPr lang="fr-FR" dirty="0" err="1" smtClean="0">
                <a:solidFill>
                  <a:schemeClr val="accent1"/>
                </a:solidFill>
              </a:rPr>
              <a:t>LabView</a:t>
            </a:r>
            <a:endParaRPr lang="fr-FR" dirty="0" smtClean="0">
              <a:solidFill>
                <a:schemeClr val="accent1"/>
              </a:solidFill>
            </a:endParaRPr>
          </a:p>
        </p:txBody>
      </p:sp>
      <p:sp>
        <p:nvSpPr>
          <p:cNvPr id="8" name="Espace réservé du contenu 2"/>
          <p:cNvSpPr txBox="1">
            <a:spLocks/>
          </p:cNvSpPr>
          <p:nvPr/>
        </p:nvSpPr>
        <p:spPr>
          <a:xfrm>
            <a:off x="395288" y="2694596"/>
            <a:ext cx="8229600" cy="43204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+mj-lt"/>
              <a:buAutoNum type="arabicPeriod" startAt="2"/>
            </a:pPr>
            <a:r>
              <a:rPr lang="fr-FR" dirty="0" smtClean="0">
                <a:solidFill>
                  <a:schemeClr val="accent1"/>
                </a:solidFill>
              </a:rPr>
              <a:t>Lire les capteurs et piloter les actionneurs HOME I/O</a:t>
            </a:r>
          </a:p>
        </p:txBody>
      </p:sp>
      <p:sp>
        <p:nvSpPr>
          <p:cNvPr id="9" name="Espace réservé du contenu 2"/>
          <p:cNvSpPr txBox="1">
            <a:spLocks/>
          </p:cNvSpPr>
          <p:nvPr/>
        </p:nvSpPr>
        <p:spPr>
          <a:xfrm>
            <a:off x="395288" y="3221424"/>
            <a:ext cx="8425184" cy="4320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+mj-lt"/>
              <a:buAutoNum type="arabicPeriod" startAt="3"/>
            </a:pPr>
            <a:r>
              <a:rPr lang="fr-FR" dirty="0" smtClean="0">
                <a:solidFill>
                  <a:schemeClr val="accent1"/>
                </a:solidFill>
              </a:rPr>
              <a:t>Réaliser un asservissement de luminosité avec </a:t>
            </a:r>
            <a:r>
              <a:rPr lang="fr-FR" dirty="0" err="1" smtClean="0">
                <a:solidFill>
                  <a:schemeClr val="accent1"/>
                </a:solidFill>
              </a:rPr>
              <a:t>LabView</a:t>
            </a:r>
            <a:endParaRPr lang="fr-FR" dirty="0" smtClean="0">
              <a:solidFill>
                <a:schemeClr val="accent1"/>
              </a:solidFill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60" y="4207125"/>
            <a:ext cx="908214" cy="654651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288" y="4201512"/>
            <a:ext cx="1152128" cy="665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4123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1.23457E-7 L 0.01198 -0.11235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0" y="-56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e 19"/>
          <p:cNvGrpSpPr/>
          <p:nvPr/>
        </p:nvGrpSpPr>
        <p:grpSpPr>
          <a:xfrm>
            <a:off x="5666716" y="2111379"/>
            <a:ext cx="2300239" cy="644645"/>
            <a:chOff x="5628616" y="1389425"/>
            <a:chExt cx="2300239" cy="644645"/>
          </a:xfrm>
        </p:grpSpPr>
        <p:cxnSp>
          <p:nvCxnSpPr>
            <p:cNvPr id="48" name="Connecteur droit avec flèche 47"/>
            <p:cNvCxnSpPr/>
            <p:nvPr/>
          </p:nvCxnSpPr>
          <p:spPr>
            <a:xfrm>
              <a:off x="7020272" y="1851025"/>
              <a:ext cx="908583" cy="645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cteur droit 50"/>
            <p:cNvCxnSpPr/>
            <p:nvPr/>
          </p:nvCxnSpPr>
          <p:spPr>
            <a:xfrm>
              <a:off x="5628616" y="1849218"/>
              <a:ext cx="1080120" cy="4517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55"/>
            <p:cNvCxnSpPr/>
            <p:nvPr/>
          </p:nvCxnSpPr>
          <p:spPr>
            <a:xfrm flipV="1">
              <a:off x="6703974" y="1710035"/>
              <a:ext cx="311536" cy="144017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Arc 17"/>
            <p:cNvSpPr/>
            <p:nvPr/>
          </p:nvSpPr>
          <p:spPr>
            <a:xfrm>
              <a:off x="6576609" y="1530015"/>
              <a:ext cx="587679" cy="504055"/>
            </a:xfrm>
            <a:prstGeom prst="arc">
              <a:avLst>
                <a:gd name="adj1" fmla="val 17555018"/>
                <a:gd name="adj2" fmla="val 20339002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9" name="ZoneTexte 18"/>
            <p:cNvSpPr txBox="1"/>
            <p:nvPr/>
          </p:nvSpPr>
          <p:spPr>
            <a:xfrm>
              <a:off x="6516216" y="1389425"/>
              <a:ext cx="50847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i="1" dirty="0" smtClean="0">
                  <a:solidFill>
                    <a:schemeClr val="accent1"/>
                  </a:solidFill>
                </a:rPr>
                <a:t>t=</a:t>
              </a:r>
              <a:r>
                <a:rPr lang="fr-FR" sz="1000" i="1" dirty="0" err="1" smtClean="0">
                  <a:solidFill>
                    <a:schemeClr val="accent1"/>
                  </a:solidFill>
                </a:rPr>
                <a:t>kTe</a:t>
              </a:r>
              <a:endParaRPr lang="fr-FR" sz="1000" i="1" dirty="0">
                <a:solidFill>
                  <a:schemeClr val="accent1"/>
                </a:solidFill>
              </a:endParaRPr>
            </a:p>
          </p:txBody>
        </p:sp>
      </p:grpSp>
      <p:cxnSp>
        <p:nvCxnSpPr>
          <p:cNvPr id="29" name="Connecteur droit avec flèche 28"/>
          <p:cNvCxnSpPr/>
          <p:nvPr/>
        </p:nvCxnSpPr>
        <p:spPr>
          <a:xfrm flipV="1">
            <a:off x="6410826" y="2571750"/>
            <a:ext cx="1556655" cy="1683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ZoneTexte 46"/>
          <p:cNvSpPr txBox="1"/>
          <p:nvPr/>
        </p:nvSpPr>
        <p:spPr>
          <a:xfrm>
            <a:off x="395536" y="2048530"/>
            <a:ext cx="9412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>
                <a:solidFill>
                  <a:schemeClr val="accent1"/>
                </a:solidFill>
              </a:rPr>
              <a:t>Consigne</a:t>
            </a:r>
          </a:p>
          <a:p>
            <a:pPr algn="ctr"/>
            <a:r>
              <a:rPr lang="fr-FR" sz="1400" i="1" dirty="0" smtClean="0">
                <a:solidFill>
                  <a:schemeClr val="accent1"/>
                </a:solidFill>
              </a:rPr>
              <a:t>c(t)</a:t>
            </a:r>
            <a:endParaRPr lang="fr-FR" sz="1400" i="1" dirty="0">
              <a:solidFill>
                <a:schemeClr val="accent1"/>
              </a:solidFill>
            </a:endParaRPr>
          </a:p>
        </p:txBody>
      </p:sp>
      <p:sp>
        <p:nvSpPr>
          <p:cNvPr id="55" name="ZoneTexte 54"/>
          <p:cNvSpPr txBox="1"/>
          <p:nvPr/>
        </p:nvSpPr>
        <p:spPr>
          <a:xfrm>
            <a:off x="7812360" y="2067694"/>
            <a:ext cx="7809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>
                <a:solidFill>
                  <a:schemeClr val="accent1"/>
                </a:solidFill>
              </a:rPr>
              <a:t>Mesure</a:t>
            </a:r>
          </a:p>
          <a:p>
            <a:pPr algn="ctr"/>
            <a:r>
              <a:rPr lang="fr-FR" sz="1400" i="1" dirty="0">
                <a:solidFill>
                  <a:schemeClr val="accent1"/>
                </a:solidFill>
              </a:rPr>
              <a:t>m</a:t>
            </a:r>
            <a:r>
              <a:rPr lang="fr-FR" sz="1400" i="1" dirty="0" smtClean="0">
                <a:solidFill>
                  <a:schemeClr val="accent1"/>
                </a:solidFill>
              </a:rPr>
              <a:t>(t)</a:t>
            </a:r>
            <a:endParaRPr lang="fr-FR" sz="1400" i="1" dirty="0">
              <a:solidFill>
                <a:schemeClr val="accent1"/>
              </a:solidFill>
            </a:endParaRPr>
          </a:p>
        </p:txBody>
      </p:sp>
      <p:sp>
        <p:nvSpPr>
          <p:cNvPr id="46" name="ZoneTexte 45"/>
          <p:cNvSpPr txBox="1"/>
          <p:nvPr/>
        </p:nvSpPr>
        <p:spPr>
          <a:xfrm>
            <a:off x="2219930" y="2074044"/>
            <a:ext cx="6815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>
                <a:solidFill>
                  <a:schemeClr val="accent1"/>
                </a:solidFill>
              </a:rPr>
              <a:t>Erreur</a:t>
            </a:r>
          </a:p>
          <a:p>
            <a:pPr algn="ctr"/>
            <a:r>
              <a:rPr lang="fr-FR" sz="1400" i="1" dirty="0" smtClean="0">
                <a:solidFill>
                  <a:schemeClr val="accent1"/>
                </a:solidFill>
              </a:rPr>
              <a:t>e(t)</a:t>
            </a:r>
            <a:endParaRPr lang="fr-FR" sz="1400" i="1" dirty="0">
              <a:solidFill>
                <a:schemeClr val="accent1"/>
              </a:solidFill>
            </a:endParaRPr>
          </a:p>
        </p:txBody>
      </p:sp>
      <p:sp>
        <p:nvSpPr>
          <p:cNvPr id="109" name="ZoneTexte 108"/>
          <p:cNvSpPr txBox="1"/>
          <p:nvPr/>
        </p:nvSpPr>
        <p:spPr>
          <a:xfrm>
            <a:off x="7812360" y="2067694"/>
            <a:ext cx="7809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>
                <a:solidFill>
                  <a:schemeClr val="accent1"/>
                </a:solidFill>
              </a:rPr>
              <a:t>Mesure</a:t>
            </a:r>
          </a:p>
          <a:p>
            <a:pPr algn="ctr"/>
            <a:r>
              <a:rPr lang="fr-FR" sz="1400" i="1" dirty="0" smtClean="0">
                <a:solidFill>
                  <a:schemeClr val="accent1"/>
                </a:solidFill>
              </a:rPr>
              <a:t>m[k]</a:t>
            </a:r>
            <a:endParaRPr lang="fr-FR" sz="1400" i="1" dirty="0">
              <a:solidFill>
                <a:schemeClr val="accent1"/>
              </a:solidFill>
            </a:endParaRPr>
          </a:p>
        </p:txBody>
      </p:sp>
      <p:sp>
        <p:nvSpPr>
          <p:cNvPr id="107" name="ZoneTexte 106"/>
          <p:cNvSpPr txBox="1"/>
          <p:nvPr/>
        </p:nvSpPr>
        <p:spPr>
          <a:xfrm>
            <a:off x="2220240" y="2074044"/>
            <a:ext cx="6955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>
                <a:solidFill>
                  <a:schemeClr val="accent1"/>
                </a:solidFill>
              </a:rPr>
              <a:t>Erreur</a:t>
            </a:r>
          </a:p>
          <a:p>
            <a:pPr algn="ctr"/>
            <a:r>
              <a:rPr lang="fr-FR" sz="1400" i="1" dirty="0" smtClean="0">
                <a:solidFill>
                  <a:schemeClr val="accent1"/>
                </a:solidFill>
              </a:rPr>
              <a:t>e[k]</a:t>
            </a:r>
            <a:endParaRPr lang="fr-FR" sz="1400" i="1" dirty="0">
              <a:solidFill>
                <a:schemeClr val="accent1"/>
              </a:solidFill>
            </a:endParaRPr>
          </a:p>
        </p:txBody>
      </p:sp>
      <p:sp>
        <p:nvSpPr>
          <p:cNvPr id="108" name="ZoneTexte 107"/>
          <p:cNvSpPr txBox="1"/>
          <p:nvPr/>
        </p:nvSpPr>
        <p:spPr>
          <a:xfrm>
            <a:off x="395288" y="2048530"/>
            <a:ext cx="9412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>
                <a:solidFill>
                  <a:schemeClr val="accent1"/>
                </a:solidFill>
              </a:rPr>
              <a:t>Consigne</a:t>
            </a:r>
          </a:p>
          <a:p>
            <a:pPr algn="ctr"/>
            <a:r>
              <a:rPr lang="fr-FR" sz="1400" i="1" dirty="0" smtClean="0">
                <a:solidFill>
                  <a:schemeClr val="accent1"/>
                </a:solidFill>
              </a:rPr>
              <a:t>c[k]</a:t>
            </a:r>
            <a:endParaRPr lang="fr-FR" sz="1400" i="1" dirty="0">
              <a:solidFill>
                <a:schemeClr val="accent1"/>
              </a:solidFill>
            </a:endParaRPr>
          </a:p>
        </p:txBody>
      </p:sp>
      <p:cxnSp>
        <p:nvCxnSpPr>
          <p:cNvPr id="34" name="Connecteur droit 33"/>
          <p:cNvCxnSpPr>
            <a:endCxn id="6" idx="1"/>
          </p:cNvCxnSpPr>
          <p:nvPr/>
        </p:nvCxnSpPr>
        <p:spPr>
          <a:xfrm flipV="1">
            <a:off x="2145462" y="2567495"/>
            <a:ext cx="3362642" cy="1068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>
                <a:solidFill>
                  <a:srgbClr val="C00000"/>
                </a:solidFill>
              </a:rPr>
              <a:t>Réaliser un asservissement de luminosité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5508104" y="2383895"/>
            <a:ext cx="1101854" cy="367200"/>
          </a:xfrm>
          <a:prstGeom prst="rect">
            <a:avLst/>
          </a:prstGeom>
          <a:solidFill>
            <a:schemeClr val="accent1"/>
          </a:solidFill>
          <a:ln w="15875"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dirty="0" err="1" smtClean="0">
                <a:solidFill>
                  <a:schemeClr val="bg1"/>
                </a:solidFill>
              </a:rPr>
              <a:t>process</a:t>
            </a:r>
            <a:endParaRPr lang="fr-FR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ZoneTexte 14"/>
              <p:cNvSpPr txBox="1"/>
              <p:nvPr/>
            </p:nvSpPr>
            <p:spPr>
              <a:xfrm>
                <a:off x="3203848" y="2275311"/>
                <a:ext cx="706219" cy="576761"/>
              </a:xfrm>
              <a:prstGeom prst="rect">
                <a:avLst/>
              </a:prstGeom>
              <a:solidFill>
                <a:schemeClr val="accent1"/>
              </a:solidFill>
              <a:ln w="190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2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fr-FR" sz="1200" i="1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𝐾</m:t>
                          </m:r>
                        </m:e>
                        <m:sub>
                          <m:r>
                            <a:rPr lang="fr-FR" sz="12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𝐼</m:t>
                          </m:r>
                        </m:sub>
                      </m:sSub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fr-FR" sz="12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fr-FR" sz="12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𝑑𝑡</m:t>
                          </m:r>
                        </m:e>
                      </m:nary>
                    </m:oMath>
                  </m:oMathPara>
                </a14:m>
                <a:endParaRPr lang="fr-FR" sz="1200" dirty="0">
                  <a:solidFill>
                    <a:schemeClr val="bg1"/>
                  </a:solidFill>
                  <a:latin typeface="+mj-lt"/>
                </a:endParaRPr>
              </a:p>
            </p:txBody>
          </p:sp>
        </mc:Choice>
        <mc:Fallback xmlns="">
          <p:sp>
            <p:nvSpPr>
              <p:cNvPr id="15" name="ZoneText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03848" y="2275311"/>
                <a:ext cx="706219" cy="576761"/>
              </a:xfrm>
              <a:prstGeom prst="rect">
                <a:avLst/>
              </a:prstGeom>
              <a:blipFill rotWithShape="1">
                <a:blip r:embed="rId3"/>
                <a:stretch>
                  <a:fillRect l="-51695" t="-119388" r="-89831" b="-167347"/>
                </a:stretch>
              </a:blipFill>
              <a:ln w="190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Ellipse 2"/>
          <p:cNvSpPr/>
          <p:nvPr/>
        </p:nvSpPr>
        <p:spPr>
          <a:xfrm>
            <a:off x="1691680" y="2308204"/>
            <a:ext cx="504056" cy="504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+</a:t>
            </a:r>
            <a:endParaRPr lang="fr-FR" dirty="0"/>
          </a:p>
        </p:txBody>
      </p:sp>
      <p:cxnSp>
        <p:nvCxnSpPr>
          <p:cNvPr id="8" name="Connecteur droit avec flèche 7"/>
          <p:cNvCxnSpPr>
            <a:endCxn id="3" idx="2"/>
          </p:cNvCxnSpPr>
          <p:nvPr/>
        </p:nvCxnSpPr>
        <p:spPr>
          <a:xfrm>
            <a:off x="1115616" y="2555859"/>
            <a:ext cx="576064" cy="4345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ZoneTexte 32"/>
          <p:cNvSpPr txBox="1"/>
          <p:nvPr/>
        </p:nvSpPr>
        <p:spPr>
          <a:xfrm>
            <a:off x="2825775" y="3046189"/>
            <a:ext cx="14863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200" dirty="0" smtClean="0">
                <a:solidFill>
                  <a:srgbClr val="C00000"/>
                </a:solidFill>
              </a:rPr>
              <a:t>Correcteur</a:t>
            </a:r>
          </a:p>
          <a:p>
            <a:pPr algn="ctr"/>
            <a:r>
              <a:rPr lang="fr-FR" sz="1200" dirty="0" smtClean="0">
                <a:solidFill>
                  <a:srgbClr val="C00000"/>
                </a:solidFill>
              </a:rPr>
              <a:t>Intégral analogique</a:t>
            </a:r>
            <a:endParaRPr lang="fr-FR" sz="1200" dirty="0">
              <a:solidFill>
                <a:srgbClr val="C00000"/>
              </a:solidFill>
            </a:endParaRPr>
          </a:p>
        </p:txBody>
      </p:sp>
      <p:cxnSp>
        <p:nvCxnSpPr>
          <p:cNvPr id="38" name="Connecteur droit 37"/>
          <p:cNvCxnSpPr/>
          <p:nvPr/>
        </p:nvCxnSpPr>
        <p:spPr>
          <a:xfrm flipH="1">
            <a:off x="7452319" y="2558031"/>
            <a:ext cx="1" cy="1025667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necteur droit 40"/>
          <p:cNvCxnSpPr/>
          <p:nvPr/>
        </p:nvCxnSpPr>
        <p:spPr>
          <a:xfrm flipH="1">
            <a:off x="1943101" y="3581400"/>
            <a:ext cx="5509219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cteur droit avec flèche 43"/>
          <p:cNvCxnSpPr>
            <a:endCxn id="3" idx="4"/>
          </p:cNvCxnSpPr>
          <p:nvPr/>
        </p:nvCxnSpPr>
        <p:spPr>
          <a:xfrm flipV="1">
            <a:off x="1943708" y="2812204"/>
            <a:ext cx="0" cy="771494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ZoneTexte 44"/>
          <p:cNvSpPr txBox="1"/>
          <p:nvPr/>
        </p:nvSpPr>
        <p:spPr>
          <a:xfrm>
            <a:off x="1574086" y="2715766"/>
            <a:ext cx="261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accent1"/>
                </a:solidFill>
              </a:rPr>
              <a:t>-</a:t>
            </a:r>
            <a:endParaRPr lang="fr-FR" dirty="0">
              <a:solidFill>
                <a:schemeClr val="accent1"/>
              </a:solidFill>
            </a:endParaRPr>
          </a:p>
        </p:txBody>
      </p:sp>
      <p:sp>
        <p:nvSpPr>
          <p:cNvPr id="54" name="ZoneTexte 53"/>
          <p:cNvSpPr txBox="1"/>
          <p:nvPr/>
        </p:nvSpPr>
        <p:spPr>
          <a:xfrm>
            <a:off x="4211960" y="2065536"/>
            <a:ext cx="11095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>
                <a:solidFill>
                  <a:schemeClr val="accent1"/>
                </a:solidFill>
              </a:rPr>
              <a:t>Commande</a:t>
            </a:r>
          </a:p>
          <a:p>
            <a:pPr algn="ctr"/>
            <a:r>
              <a:rPr lang="fr-FR" sz="1400" i="1" dirty="0" smtClean="0">
                <a:solidFill>
                  <a:schemeClr val="accent1"/>
                </a:solidFill>
              </a:rPr>
              <a:t>cmd(t)</a:t>
            </a:r>
            <a:endParaRPr lang="fr-FR" sz="1400" i="1" dirty="0">
              <a:solidFill>
                <a:schemeClr val="accent1"/>
              </a:solidFill>
            </a:endParaRPr>
          </a:p>
        </p:txBody>
      </p:sp>
      <p:sp>
        <p:nvSpPr>
          <p:cNvPr id="112" name="ZoneTexte 111"/>
          <p:cNvSpPr txBox="1"/>
          <p:nvPr/>
        </p:nvSpPr>
        <p:spPr>
          <a:xfrm>
            <a:off x="2813597" y="3046189"/>
            <a:ext cx="14959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200" dirty="0" smtClean="0">
                <a:solidFill>
                  <a:srgbClr val="C00000"/>
                </a:solidFill>
              </a:rPr>
              <a:t>Correcteur</a:t>
            </a:r>
          </a:p>
          <a:p>
            <a:pPr algn="ctr"/>
            <a:r>
              <a:rPr lang="fr-FR" sz="1200" dirty="0" smtClean="0">
                <a:solidFill>
                  <a:srgbClr val="C00000"/>
                </a:solidFill>
              </a:rPr>
              <a:t>Intégral numérique</a:t>
            </a:r>
            <a:endParaRPr lang="fr-FR" sz="1200" dirty="0">
              <a:solidFill>
                <a:srgbClr val="C00000"/>
              </a:solidFill>
            </a:endParaRPr>
          </a:p>
        </p:txBody>
      </p:sp>
      <p:sp>
        <p:nvSpPr>
          <p:cNvPr id="113" name="ZoneTexte 112"/>
          <p:cNvSpPr txBox="1"/>
          <p:nvPr/>
        </p:nvSpPr>
        <p:spPr>
          <a:xfrm>
            <a:off x="455773" y="2643758"/>
            <a:ext cx="9252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200" dirty="0" smtClean="0">
                <a:solidFill>
                  <a:srgbClr val="C00000"/>
                </a:solidFill>
              </a:rPr>
              <a:t>Luminosité</a:t>
            </a:r>
          </a:p>
          <a:p>
            <a:pPr algn="ctr"/>
            <a:r>
              <a:rPr lang="fr-FR" sz="1200" dirty="0" smtClean="0">
                <a:solidFill>
                  <a:srgbClr val="C00000"/>
                </a:solidFill>
              </a:rPr>
              <a:t>souhaitée</a:t>
            </a:r>
            <a:endParaRPr lang="fr-FR" sz="1200" dirty="0">
              <a:solidFill>
                <a:srgbClr val="C00000"/>
              </a:solidFill>
            </a:endParaRPr>
          </a:p>
        </p:txBody>
      </p:sp>
      <p:sp>
        <p:nvSpPr>
          <p:cNvPr id="114" name="ZoneTexte 113"/>
          <p:cNvSpPr txBox="1"/>
          <p:nvPr/>
        </p:nvSpPr>
        <p:spPr>
          <a:xfrm>
            <a:off x="4444936" y="2669599"/>
            <a:ext cx="8819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200" dirty="0" smtClean="0">
                <a:solidFill>
                  <a:srgbClr val="C00000"/>
                </a:solidFill>
              </a:rPr>
              <a:t>Intensité </a:t>
            </a:r>
          </a:p>
          <a:p>
            <a:pPr algn="ctr"/>
            <a:r>
              <a:rPr lang="fr-FR" sz="1200" dirty="0" smtClean="0">
                <a:solidFill>
                  <a:srgbClr val="C00000"/>
                </a:solidFill>
              </a:rPr>
              <a:t>luminaires</a:t>
            </a:r>
            <a:endParaRPr lang="fr-FR" sz="1200" dirty="0">
              <a:solidFill>
                <a:srgbClr val="C00000"/>
              </a:solidFill>
            </a:endParaRPr>
          </a:p>
        </p:txBody>
      </p:sp>
      <p:sp>
        <p:nvSpPr>
          <p:cNvPr id="115" name="ZoneTexte 114"/>
          <p:cNvSpPr txBox="1"/>
          <p:nvPr/>
        </p:nvSpPr>
        <p:spPr>
          <a:xfrm>
            <a:off x="7535179" y="2902173"/>
            <a:ext cx="9252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200" dirty="0" smtClean="0">
                <a:solidFill>
                  <a:srgbClr val="C00000"/>
                </a:solidFill>
              </a:rPr>
              <a:t>Luminosité</a:t>
            </a:r>
          </a:p>
          <a:p>
            <a:pPr algn="ctr"/>
            <a:r>
              <a:rPr lang="fr-FR" sz="1200" dirty="0" smtClean="0">
                <a:solidFill>
                  <a:srgbClr val="C00000"/>
                </a:solidFill>
              </a:rPr>
              <a:t>ambiante</a:t>
            </a:r>
            <a:endParaRPr lang="fr-FR" sz="1200" dirty="0">
              <a:solidFill>
                <a:srgbClr val="C00000"/>
              </a:solidFill>
            </a:endParaRPr>
          </a:p>
        </p:txBody>
      </p:sp>
      <p:grpSp>
        <p:nvGrpSpPr>
          <p:cNvPr id="21" name="Groupe 20"/>
          <p:cNvGrpSpPr/>
          <p:nvPr/>
        </p:nvGrpSpPr>
        <p:grpSpPr>
          <a:xfrm>
            <a:off x="2858088" y="2424037"/>
            <a:ext cx="1348975" cy="608336"/>
            <a:chOff x="2917936" y="1503808"/>
            <a:chExt cx="1348975" cy="608336"/>
          </a:xfrm>
        </p:grpSpPr>
        <p:cxnSp>
          <p:nvCxnSpPr>
            <p:cNvPr id="64" name="Connecteur droit 63"/>
            <p:cNvCxnSpPr/>
            <p:nvPr/>
          </p:nvCxnSpPr>
          <p:spPr>
            <a:xfrm flipV="1">
              <a:off x="3699751" y="1647645"/>
              <a:ext cx="567160" cy="1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75"/>
            <p:cNvCxnSpPr/>
            <p:nvPr/>
          </p:nvCxnSpPr>
          <p:spPr>
            <a:xfrm>
              <a:off x="3321524" y="1637886"/>
              <a:ext cx="126199" cy="232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8" name="ZoneTexte 57"/>
                <p:cNvSpPr txBox="1"/>
                <p:nvPr/>
              </p:nvSpPr>
              <p:spPr>
                <a:xfrm>
                  <a:off x="2917936" y="1503808"/>
                  <a:ext cx="403588" cy="276999"/>
                </a:xfrm>
                <a:prstGeom prst="rect">
                  <a:avLst/>
                </a:prstGeom>
                <a:solidFill>
                  <a:schemeClr val="accent1"/>
                </a:solidFill>
                <a:ln w="19050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sz="1200" b="0" i="1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fr-FR" sz="1200" i="1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𝐾</m:t>
                            </m:r>
                          </m:e>
                          <m:sub>
                            <m:r>
                              <a:rPr lang="fr-FR" sz="1200" b="0" i="1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𝐼</m:t>
                            </m:r>
                          </m:sub>
                        </m:sSub>
                        <m:sSub>
                          <m:sSubPr>
                            <m:ctrlPr>
                              <a:rPr lang="fr-FR" sz="1200" b="0" i="1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fr-FR" sz="1200" i="1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𝑇</m:t>
                            </m:r>
                          </m:e>
                          <m:sub>
                            <m:r>
                              <a:rPr lang="fr-FR" sz="1200" b="0" i="1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𝑒</m:t>
                            </m:r>
                          </m:sub>
                        </m:sSub>
                      </m:oMath>
                    </m:oMathPara>
                  </a14:m>
                  <a:endParaRPr lang="fr-FR" sz="1200" dirty="0">
                    <a:solidFill>
                      <a:schemeClr val="bg1"/>
                    </a:solidFill>
                    <a:latin typeface="+mj-lt"/>
                  </a:endParaRPr>
                </a:p>
              </p:txBody>
            </p:sp>
          </mc:Choice>
          <mc:Fallback xmlns="">
            <p:sp>
              <p:nvSpPr>
                <p:cNvPr id="58" name="ZoneTexte 5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17936" y="1503808"/>
                  <a:ext cx="403588" cy="276999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 l="-2899"/>
                  </a:stretch>
                </a:blipFill>
                <a:ln w="19050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0" name="Ellipse 59"/>
            <p:cNvSpPr/>
            <p:nvPr/>
          </p:nvSpPr>
          <p:spPr>
            <a:xfrm>
              <a:off x="3447723" y="1518700"/>
              <a:ext cx="252028" cy="252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 smtClean="0"/>
                <a:t>+</a:t>
              </a:r>
              <a:endParaRPr lang="fr-FR" dirty="0"/>
            </a:p>
          </p:txBody>
        </p:sp>
        <p:cxnSp>
          <p:nvCxnSpPr>
            <p:cNvPr id="66" name="Connecteur droit 65"/>
            <p:cNvCxnSpPr/>
            <p:nvPr/>
          </p:nvCxnSpPr>
          <p:spPr>
            <a:xfrm flipH="1">
              <a:off x="4197220" y="1638118"/>
              <a:ext cx="2" cy="384582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eur droit 69"/>
            <p:cNvCxnSpPr/>
            <p:nvPr/>
          </p:nvCxnSpPr>
          <p:spPr>
            <a:xfrm flipH="1">
              <a:off x="3573738" y="2009531"/>
              <a:ext cx="623484" cy="0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cteur droit avec flèche 72"/>
            <p:cNvCxnSpPr/>
            <p:nvPr/>
          </p:nvCxnSpPr>
          <p:spPr>
            <a:xfrm flipV="1">
              <a:off x="3573737" y="1770700"/>
              <a:ext cx="0" cy="252000"/>
            </a:xfrm>
            <a:prstGeom prst="straightConnector1">
              <a:avLst/>
            </a:prstGeom>
            <a:ln w="317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5" name="Groupe 104"/>
            <p:cNvGrpSpPr/>
            <p:nvPr/>
          </p:nvGrpSpPr>
          <p:grpSpPr>
            <a:xfrm>
              <a:off x="3745396" y="1507446"/>
              <a:ext cx="403588" cy="276999"/>
              <a:chOff x="3798712" y="1203598"/>
              <a:chExt cx="403588" cy="276999"/>
            </a:xfrm>
          </p:grpSpPr>
          <p:sp>
            <p:nvSpPr>
              <p:cNvPr id="91" name="ZoneTexte 90"/>
              <p:cNvSpPr txBox="1"/>
              <p:nvPr/>
            </p:nvSpPr>
            <p:spPr>
              <a:xfrm>
                <a:off x="3798712" y="1203598"/>
                <a:ext cx="403588" cy="276999"/>
              </a:xfrm>
              <a:prstGeom prst="rect">
                <a:avLst/>
              </a:prstGeom>
              <a:solidFill>
                <a:schemeClr val="accent1"/>
              </a:solidFill>
              <a:ln w="190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endParaRPr lang="fr-FR" sz="1200" dirty="0">
                  <a:solidFill>
                    <a:schemeClr val="bg1"/>
                  </a:solidFill>
                  <a:latin typeface="+mj-lt"/>
                </a:endParaRPr>
              </a:p>
            </p:txBody>
          </p:sp>
          <p:cxnSp>
            <p:nvCxnSpPr>
              <p:cNvPr id="93" name="Connecteur droit 92"/>
              <p:cNvCxnSpPr/>
              <p:nvPr/>
            </p:nvCxnSpPr>
            <p:spPr>
              <a:xfrm>
                <a:off x="4044390" y="1268463"/>
                <a:ext cx="86356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Connecteur droit 97"/>
              <p:cNvCxnSpPr/>
              <p:nvPr/>
            </p:nvCxnSpPr>
            <p:spPr>
              <a:xfrm>
                <a:off x="3866889" y="1412479"/>
                <a:ext cx="86356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Connecteur droit 98"/>
              <p:cNvCxnSpPr/>
              <p:nvPr/>
            </p:nvCxnSpPr>
            <p:spPr>
              <a:xfrm flipV="1">
                <a:off x="3951154" y="1269207"/>
                <a:ext cx="94590" cy="143272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2" name="ZoneTexte 41"/>
                <p:cNvSpPr txBox="1"/>
                <p:nvPr/>
              </p:nvSpPr>
              <p:spPr>
                <a:xfrm>
                  <a:off x="3782252" y="1896700"/>
                  <a:ext cx="252000" cy="215444"/>
                </a:xfrm>
                <a:prstGeom prst="rect">
                  <a:avLst/>
                </a:prstGeom>
                <a:solidFill>
                  <a:schemeClr val="accent1"/>
                </a:solidFill>
                <a:ln w="19050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fr-FR" sz="800" b="0" i="1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fr-FR" sz="800" i="1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𝑍</m:t>
                            </m:r>
                          </m:e>
                          <m:sup>
                            <m:r>
                              <a:rPr lang="fr-FR" sz="800" b="0" i="1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−1</m:t>
                            </m:r>
                          </m:sup>
                        </m:sSup>
                      </m:oMath>
                    </m:oMathPara>
                  </a14:m>
                  <a:endParaRPr lang="fr-FR" sz="800" dirty="0">
                    <a:solidFill>
                      <a:schemeClr val="bg1"/>
                    </a:solidFill>
                    <a:latin typeface="+mj-lt"/>
                  </a:endParaRPr>
                </a:p>
              </p:txBody>
            </p:sp>
          </mc:Choice>
          <mc:Fallback xmlns="">
            <p:sp>
              <p:nvSpPr>
                <p:cNvPr id="42" name="ZoneTexte 4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782252" y="1896700"/>
                  <a:ext cx="252000" cy="215444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/>
                  </a:stretch>
                </a:blipFill>
                <a:ln w="19050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43" name="ZoneTexte 42"/>
          <p:cNvSpPr txBox="1"/>
          <p:nvPr/>
        </p:nvSpPr>
        <p:spPr>
          <a:xfrm>
            <a:off x="5314305" y="2390400"/>
            <a:ext cx="195814" cy="363600"/>
          </a:xfrm>
          <a:prstGeom prst="rect">
            <a:avLst/>
          </a:prstGeom>
          <a:solidFill>
            <a:schemeClr val="accent1"/>
          </a:solidFill>
          <a:ln w="19050">
            <a:solidFill>
              <a:schemeClr val="tx1">
                <a:lumMod val="50000"/>
                <a:lumOff val="50000"/>
              </a:schemeClr>
            </a:solidFill>
          </a:ln>
        </p:spPr>
        <p:txBody>
          <a:bodyPr vert="vert" wrap="square" lIns="36000" rIns="36000" rtlCol="0" anchor="ctr" anchorCtr="0">
            <a:spAutoFit/>
          </a:bodyPr>
          <a:lstStyle/>
          <a:p>
            <a:pPr algn="ctr"/>
            <a:r>
              <a:rPr lang="fr-FR" sz="800" dirty="0" smtClean="0">
                <a:solidFill>
                  <a:schemeClr val="bg1"/>
                </a:solidFill>
                <a:latin typeface="+mj-lt"/>
              </a:rPr>
              <a:t>BOZ</a:t>
            </a:r>
            <a:endParaRPr lang="fr-FR" sz="8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1" name="ZoneTexte 60"/>
          <p:cNvSpPr txBox="1"/>
          <p:nvPr/>
        </p:nvSpPr>
        <p:spPr>
          <a:xfrm>
            <a:off x="4210960" y="2064519"/>
            <a:ext cx="11095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>
                <a:solidFill>
                  <a:schemeClr val="accent1"/>
                </a:solidFill>
              </a:rPr>
              <a:t>Commande</a:t>
            </a:r>
          </a:p>
          <a:p>
            <a:pPr algn="ctr"/>
            <a:r>
              <a:rPr lang="fr-FR" sz="1400" i="1" dirty="0" smtClean="0">
                <a:solidFill>
                  <a:schemeClr val="accent1"/>
                </a:solidFill>
              </a:rPr>
              <a:t>cmd[k]</a:t>
            </a:r>
            <a:endParaRPr lang="fr-FR" sz="1400" i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6344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55" grpId="0"/>
      <p:bldP spid="46" grpId="0"/>
      <p:bldP spid="109" grpId="0"/>
      <p:bldP spid="107" grpId="0"/>
      <p:bldP spid="108" grpId="0"/>
      <p:bldP spid="15" grpId="0" animBg="1"/>
      <p:bldP spid="33" grpId="0"/>
      <p:bldP spid="54" grpId="0"/>
      <p:bldP spid="112" grpId="0"/>
      <p:bldP spid="113" grpId="0"/>
      <p:bldP spid="114" grpId="0"/>
      <p:bldP spid="115" grpId="0"/>
      <p:bldP spid="43" grpId="0" animBg="1"/>
      <p:bldP spid="61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té">
  <a:themeElements>
    <a:clrScheme name="Apothicaire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1423</TotalTime>
  <Words>253</Words>
  <Application>Microsoft Office PowerPoint</Application>
  <PresentationFormat>Affichage à l'écran (16:9)</PresentationFormat>
  <Paragraphs>94</Paragraphs>
  <Slides>10</Slides>
  <Notes>6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1" baseType="lpstr">
      <vt:lpstr>Clarté</vt:lpstr>
      <vt:lpstr>Home I/O</vt:lpstr>
      <vt:lpstr>Sommaire</vt:lpstr>
      <vt:lpstr>Sommaire</vt:lpstr>
      <vt:lpstr>L’interfaçage entre HOME I/O et LabView</vt:lpstr>
      <vt:lpstr>L’interfaçage entre HOME I/O et LabView</vt:lpstr>
      <vt:lpstr>Sommaire</vt:lpstr>
      <vt:lpstr>Sommaire</vt:lpstr>
      <vt:lpstr>Sommaire</vt:lpstr>
      <vt:lpstr>Réaliser un asservissement de luminosité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Home I/O</dc:title>
  <dc:creator>MC</dc:creator>
  <cp:lastModifiedBy>Riera</cp:lastModifiedBy>
  <cp:revision>31</cp:revision>
  <dcterms:created xsi:type="dcterms:W3CDTF">2014-02-23T08:32:44Z</dcterms:created>
  <dcterms:modified xsi:type="dcterms:W3CDTF">2014-02-26T12:47:27Z</dcterms:modified>
</cp:coreProperties>
</file>